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080625" cy="7559675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04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BF65571-C3E4-4FFC-ABFA-A6A8783C2B62}" type="slidenum"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930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F43046D-9E1B-4F8F-8720-EFB2BAA7D30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95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Arial Unicode MS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212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0E3CE9-3D24-424C-BEED-C3D53FBAC02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09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581285-F537-4CC4-8AE3-43FC448A837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41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BA0486-3CCE-4FB0-B08B-40094544903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38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398763-E156-4E06-B3D8-5BA5BBAE52E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41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83BDF1-A586-43CD-A071-9E729F897B6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05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19AC22-9CD0-4F35-BBFC-ED838BD839A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37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40DBD-E321-454D-B7D0-48BF810205F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89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A14108-6623-4673-B8E5-5E21B9B6441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2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91CE87-BEE1-43AD-A045-A31BDF73608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8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DB94DF-E95A-49E6-9EB5-79DC00CA4B3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33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C945A7-77DF-4E86-874B-F423E951536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11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4FF6824-7021-4663-868A-FB57269A1A88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it-IT" sz="4400" b="0" i="0" u="none" strike="noStrike" kern="1200">
          <a:ln>
            <a:noFill/>
          </a:ln>
          <a:latin typeface="Arial" pitchFamily="18"/>
          <a:ea typeface="Arial Unicode MS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it-IT" sz="3200" b="0" i="0" u="none" strike="noStrike" kern="1200">
          <a:ln>
            <a:noFill/>
          </a:ln>
          <a:latin typeface="Arial" pitchFamily="18"/>
          <a:ea typeface="Arial Unicode MS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40000" y="2841480"/>
            <a:ext cx="3780000" cy="38185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648000" y="1908000"/>
            <a:ext cx="891936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36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Specialty Devices for Pain Management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22599" y="108000"/>
            <a:ext cx="10692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 3"/>
          <p:cNvSpPr/>
          <p:nvPr/>
        </p:nvSpPr>
        <p:spPr>
          <a:xfrm>
            <a:off x="935280" y="1708200"/>
            <a:ext cx="8820360" cy="463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•"/>
              <a:tabLst/>
              <a:defRPr>
                <a:solidFill>
                  <a:srgbClr val="0000FF"/>
                </a:solidFill>
              </a:defRPr>
            </a:pPr>
            <a:r>
              <a:rPr lang="it-IT" sz="32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34"/>
                <a:ea typeface="Arial Unicode MS" pitchFamily="2"/>
                <a:cs typeface="Mangal" pitchFamily="2"/>
              </a:rPr>
              <a:t>The catheter is inserted through:</a:t>
            </a:r>
            <a:br>
              <a:rPr lang="it-IT" sz="32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34"/>
                <a:ea typeface="Arial Unicode MS" pitchFamily="2"/>
                <a:cs typeface="Mangal" pitchFamily="2"/>
              </a:rPr>
            </a:br>
            <a:r>
              <a:rPr lang="it-IT" sz="32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34"/>
                <a:ea typeface="Arial Unicode MS" pitchFamily="2"/>
                <a:cs typeface="Mangal" pitchFamily="2"/>
              </a:rPr>
              <a:t>- metallic introducer  </a:t>
            </a:r>
            <a:br>
              <a:rPr lang="it-IT" sz="32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34"/>
                <a:ea typeface="Arial Unicode MS" pitchFamily="2"/>
                <a:cs typeface="Mangal" pitchFamily="2"/>
              </a:rPr>
            </a:br>
            <a:r>
              <a:rPr lang="it-IT" sz="32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34"/>
                <a:ea typeface="Arial Unicode MS" pitchFamily="2"/>
                <a:cs typeface="Mangal" pitchFamily="2"/>
              </a:rPr>
              <a:t>- Seldinger introducer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•"/>
              <a:tabLst/>
              <a:defRPr>
                <a:solidFill>
                  <a:srgbClr val="0000FF"/>
                </a:solidFill>
              </a:defRPr>
            </a:pPr>
            <a:r>
              <a:rPr lang="it-IT" sz="32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34"/>
                <a:ea typeface="Arial Unicode MS" pitchFamily="2"/>
                <a:cs typeface="Mangal" pitchFamily="2"/>
              </a:rPr>
              <a:t>The catheter is positioned under fluoroscopy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•"/>
              <a:tabLst/>
              <a:defRPr>
                <a:solidFill>
                  <a:srgbClr val="0000FF"/>
                </a:solidFill>
              </a:defRPr>
            </a:pPr>
            <a:r>
              <a:rPr lang="it-IT" sz="32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34"/>
                <a:ea typeface="Arial Unicode MS" pitchFamily="2"/>
                <a:cs typeface="Mangal" pitchFamily="2"/>
              </a:rPr>
              <a:t>The correct  positioning is evaluated by: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–"/>
              <a:tabLst/>
              <a:defRPr>
                <a:solidFill>
                  <a:srgbClr val="0000FF"/>
                </a:solidFill>
              </a:defRPr>
            </a:pPr>
            <a:r>
              <a:rPr lang="it-IT" sz="3200" b="0" i="0" u="none" strike="noStrike" kern="1200" baseline="0">
                <a:ln>
                  <a:noFill/>
                </a:ln>
                <a:solidFill>
                  <a:srgbClr val="0000FF"/>
                </a:solidFill>
                <a:latin typeface="Arial" pitchFamily="34"/>
                <a:ea typeface="MS PGothic" pitchFamily="34"/>
                <a:cs typeface="MS PGothic" pitchFamily="34"/>
              </a:rPr>
              <a:t>Impedence measurement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–"/>
              <a:tabLst/>
              <a:defRPr>
                <a:solidFill>
                  <a:srgbClr val="0000FF"/>
                </a:solidFill>
              </a:defRPr>
            </a:pPr>
            <a:r>
              <a:rPr lang="it-IT" sz="3200" b="0" i="0" u="none" strike="noStrike" kern="1200" baseline="0">
                <a:ln>
                  <a:noFill/>
                </a:ln>
                <a:solidFill>
                  <a:srgbClr val="0000FF"/>
                </a:solidFill>
                <a:latin typeface="Arial" pitchFamily="34"/>
                <a:ea typeface="MS PGothic" pitchFamily="34"/>
                <a:cs typeface="MS PGothic" pitchFamily="34"/>
              </a:rPr>
              <a:t>Sensorial Stimulation Test (50Hz)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–"/>
              <a:tabLst/>
              <a:defRPr>
                <a:solidFill>
                  <a:srgbClr val="0000FF"/>
                </a:solidFill>
              </a:defRPr>
            </a:pPr>
            <a:r>
              <a:rPr lang="it-IT" sz="3200" b="0" i="0" u="none" strike="noStrike" kern="1200" baseline="0">
                <a:ln>
                  <a:noFill/>
                </a:ln>
                <a:solidFill>
                  <a:srgbClr val="0000FF"/>
                </a:solidFill>
                <a:latin typeface="Arial" pitchFamily="34"/>
                <a:ea typeface="MS PGothic" pitchFamily="34"/>
                <a:cs typeface="MS PGothic" pitchFamily="34"/>
              </a:rPr>
              <a:t>Motorial Stimulation Test   (2Hz)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22599" y="108000"/>
            <a:ext cx="10692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/>
          <p:nvPr/>
        </p:nvSpPr>
        <p:spPr>
          <a:xfrm>
            <a:off x="720000" y="1852560"/>
            <a:ext cx="8820000" cy="4002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342720" marR="0" lvl="0" indent="-342720" algn="ctr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6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GOALS OF THE OPTIMIZATION CURRENT FLOW</a:t>
            </a:r>
          </a:p>
          <a:p>
            <a:pPr marL="342720" marR="0" lvl="0" indent="-342720" algn="ctr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6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(grounding cannula)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endParaRPr lang="it-IT" sz="1800" b="0" i="0" u="none" strike="noStrike" kern="1200">
              <a:ln>
                <a:noFill/>
              </a:ln>
              <a:solidFill>
                <a:srgbClr val="0000FF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2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Increase the density of Electric Field on the DRG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2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To allow the current flow get  across the scar tissue (anti-inflammatory effect without adesyolisis)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2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To reduce the voltage and the time of treatment in PRF,  less risk of damages to the nervous tissue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endParaRPr lang="it-IT" sz="1800" b="0" i="0" u="none" strike="noStrike" kern="1200">
              <a:ln>
                <a:noFill/>
              </a:ln>
              <a:solidFill>
                <a:srgbClr val="0000FF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22599" y="108000"/>
            <a:ext cx="10692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 3"/>
          <p:cNvSpPr/>
          <p:nvPr/>
        </p:nvSpPr>
        <p:spPr>
          <a:xfrm>
            <a:off x="935280" y="1708200"/>
            <a:ext cx="8820360" cy="463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8360" y="1631880"/>
            <a:ext cx="5111640" cy="576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6120000" y="3060000"/>
            <a:ext cx="3780000" cy="1326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solidFill>
                  <a:srgbClr val="0000FF"/>
                </a:solidFill>
              </a:defRPr>
            </a:pPr>
            <a:r>
              <a:rPr lang="it-IT" sz="28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Catheter Positioning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solidFill>
                  <a:srgbClr val="0000FF"/>
                </a:solidFill>
              </a:defRPr>
            </a:pPr>
            <a:r>
              <a:rPr lang="it-IT" sz="28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X Ray Check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P162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38280" y="1143000"/>
            <a:ext cx="4572000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3"/>
          <p:cNvSpPr/>
          <p:nvPr/>
        </p:nvSpPr>
        <p:spPr>
          <a:xfrm flipH="1">
            <a:off x="4495320" y="2340000"/>
            <a:ext cx="2524680" cy="555479"/>
          </a:xfrm>
          <a:prstGeom prst="line">
            <a:avLst/>
          </a:prstGeom>
          <a:noFill/>
          <a:ln w="3816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104400" tIns="61200" rIns="104400" bIns="612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4" name="Line 4"/>
          <p:cNvSpPr/>
          <p:nvPr/>
        </p:nvSpPr>
        <p:spPr>
          <a:xfrm flipV="1">
            <a:off x="2520000" y="4190759"/>
            <a:ext cx="1137600" cy="849241"/>
          </a:xfrm>
          <a:prstGeom prst="line">
            <a:avLst/>
          </a:prstGeom>
          <a:noFill/>
          <a:ln w="3816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104040" tIns="60840" rIns="104040" bIns="6084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5" name="Text Box 5"/>
          <p:cNvSpPr/>
          <p:nvPr/>
        </p:nvSpPr>
        <p:spPr>
          <a:xfrm>
            <a:off x="7119720" y="2057400"/>
            <a:ext cx="236196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i="0" u="none" strike="noStrike" cap="none" baseline="0">
                <a:ln>
                  <a:noFill/>
                </a:ln>
                <a:solidFill>
                  <a:srgbClr val="FF0000"/>
                </a:solidFill>
                <a:latin typeface="Arial" pitchFamily="2"/>
                <a:ea typeface="Arial" pitchFamily="2"/>
                <a:cs typeface="Arial" pitchFamily="2"/>
              </a:rPr>
              <a:t>Ty Tell electrode</a:t>
            </a:r>
          </a:p>
        </p:txBody>
      </p:sp>
      <p:sp>
        <p:nvSpPr>
          <p:cNvPr id="6" name="Text Box 6"/>
          <p:cNvSpPr/>
          <p:nvPr/>
        </p:nvSpPr>
        <p:spPr>
          <a:xfrm>
            <a:off x="475200" y="4908960"/>
            <a:ext cx="1864800" cy="70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i="0" u="none" strike="noStrike" cap="none" baseline="0">
                <a:ln>
                  <a:noFill/>
                </a:ln>
                <a:solidFill>
                  <a:srgbClr val="FF0000"/>
                </a:solidFill>
                <a:latin typeface="Arial" pitchFamily="2"/>
                <a:ea typeface="Arial" pitchFamily="2"/>
                <a:cs typeface="Arial" pitchFamily="2"/>
              </a:rPr>
              <a:t>Cannula with active tip</a:t>
            </a:r>
          </a:p>
        </p:txBody>
      </p:sp>
      <p:sp>
        <p:nvSpPr>
          <p:cNvPr id="7" name="Line 7"/>
          <p:cNvSpPr/>
          <p:nvPr/>
        </p:nvSpPr>
        <p:spPr>
          <a:xfrm flipH="1">
            <a:off x="4952520" y="4500000"/>
            <a:ext cx="2067480" cy="148320"/>
          </a:xfrm>
          <a:prstGeom prst="line">
            <a:avLst/>
          </a:prstGeom>
          <a:noFill/>
          <a:ln w="3816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104400" tIns="61200" rIns="104400" bIns="612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8" name="Text Box 8"/>
          <p:cNvSpPr/>
          <p:nvPr/>
        </p:nvSpPr>
        <p:spPr>
          <a:xfrm>
            <a:off x="7112520" y="4267080"/>
            <a:ext cx="20574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1" i="0" u="none" strike="noStrike" cap="none" baseline="0">
                <a:ln>
                  <a:noFill/>
                </a:ln>
                <a:solidFill>
                  <a:srgbClr val="FF0000"/>
                </a:solidFill>
                <a:latin typeface="Arial" pitchFamily="2"/>
                <a:ea typeface="Arial" pitchFamily="2"/>
                <a:cs typeface="Arial" pitchFamily="2"/>
              </a:rPr>
              <a:t> </a:t>
            </a:r>
            <a:r>
              <a:rPr lang="it-IT" sz="2000" b="1" i="0" u="none" strike="noStrike" cap="none" baseline="0">
                <a:ln>
                  <a:noFill/>
                </a:ln>
                <a:solidFill>
                  <a:srgbClr val="FF0000"/>
                </a:solidFill>
                <a:latin typeface="Arial" pitchFamily="2"/>
                <a:ea typeface="Arial" pitchFamily="2"/>
                <a:cs typeface="Arial" pitchFamily="2"/>
              </a:rPr>
              <a:t>Ty Tell</a:t>
            </a:r>
          </a:p>
        </p:txBody>
      </p:sp>
      <p:sp>
        <p:nvSpPr>
          <p:cNvPr id="9" name="Text Box 9"/>
          <p:cNvSpPr/>
          <p:nvPr/>
        </p:nvSpPr>
        <p:spPr>
          <a:xfrm>
            <a:off x="2942280" y="228600"/>
            <a:ext cx="449604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Optimization of current flow across the L4-L5 left DRG (a-p view)</a:t>
            </a:r>
          </a:p>
        </p:txBody>
      </p:sp>
      <p:sp>
        <p:nvSpPr>
          <p:cNvPr id="10" name="Oval 10"/>
          <p:cNvSpPr/>
          <p:nvPr/>
        </p:nvSpPr>
        <p:spPr>
          <a:xfrm>
            <a:off x="3809880" y="2971800"/>
            <a:ext cx="685799" cy="1295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BE0E3"/>
          </a:solidFill>
          <a:ln w="93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1" name="Line 11"/>
          <p:cNvSpPr/>
          <p:nvPr/>
        </p:nvSpPr>
        <p:spPr>
          <a:xfrm flipH="1" flipV="1">
            <a:off x="4495680" y="3581279"/>
            <a:ext cx="2524320" cy="18721"/>
          </a:xfrm>
          <a:prstGeom prst="line">
            <a:avLst/>
          </a:prstGeom>
          <a:noFill/>
          <a:ln w="3816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104400" tIns="61200" rIns="104400" bIns="612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12" name="Text Box 12"/>
          <p:cNvSpPr/>
          <p:nvPr/>
        </p:nvSpPr>
        <p:spPr>
          <a:xfrm>
            <a:off x="7129800" y="3429000"/>
            <a:ext cx="182880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i="0" u="none" strike="noStrike" cap="none" baseline="0">
                <a:ln>
                  <a:noFill/>
                </a:ln>
                <a:solidFill>
                  <a:srgbClr val="FF0000"/>
                </a:solidFill>
                <a:latin typeface="Arial" pitchFamily="2"/>
                <a:ea typeface="Arial" pitchFamily="2"/>
                <a:cs typeface="Arial" pitchFamily="2"/>
              </a:rPr>
              <a:t>Electric field</a:t>
            </a:r>
          </a:p>
        </p:txBody>
      </p:sp>
      <p:pic>
        <p:nvPicPr>
          <p:cNvPr id="1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960" y="107640"/>
            <a:ext cx="2513520" cy="79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922240" y="107640"/>
            <a:ext cx="10692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22599" y="108000"/>
            <a:ext cx="10692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 3"/>
          <p:cNvSpPr/>
          <p:nvPr/>
        </p:nvSpPr>
        <p:spPr>
          <a:xfrm>
            <a:off x="935280" y="1708200"/>
            <a:ext cx="8820360" cy="463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0000" y="2160000"/>
            <a:ext cx="9000000" cy="771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48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Treatment Parameters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68519" y="3710880"/>
            <a:ext cx="7971480" cy="21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32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Treatment Temp. :  42°C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32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Treatment Length:  240s </a:t>
            </a:r>
            <a:r>
              <a:rPr lang="it-IT" sz="18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(repeated when necessary)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32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Pulses Length:       20ms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32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Pulses:                     2Hz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22599" y="108000"/>
            <a:ext cx="10692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 3"/>
          <p:cNvSpPr/>
          <p:nvPr/>
        </p:nvSpPr>
        <p:spPr>
          <a:xfrm>
            <a:off x="935280" y="1708200"/>
            <a:ext cx="8820360" cy="463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25440" y="2700000"/>
            <a:ext cx="3814560" cy="3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37291" y="3419797"/>
            <a:ext cx="4819045" cy="1742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0000FF"/>
                </a:solidFill>
              </a:defRPr>
            </a:pPr>
            <a:r>
              <a:rPr lang="it-IT" sz="28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The </a:t>
            </a:r>
            <a:r>
              <a:rPr lang="it-IT" sz="28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device</a:t>
            </a:r>
            <a:r>
              <a:rPr lang="it-IT" sz="28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</a:t>
            </a:r>
            <a:r>
              <a:rPr lang="it-IT" sz="28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is</a:t>
            </a:r>
            <a:r>
              <a:rPr lang="it-IT" sz="28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</a:t>
            </a:r>
            <a:r>
              <a:rPr lang="it-IT" sz="28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provided</a:t>
            </a:r>
            <a:r>
              <a:rPr lang="it-IT" sz="28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with a </a:t>
            </a:r>
            <a:r>
              <a:rPr lang="it-IT" sz="28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stylet</a:t>
            </a:r>
            <a:r>
              <a:rPr lang="it-IT" sz="28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to </a:t>
            </a:r>
            <a:r>
              <a:rPr lang="it-IT" sz="28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allow</a:t>
            </a:r>
            <a:r>
              <a:rPr lang="it-IT" sz="28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, </a:t>
            </a:r>
            <a:r>
              <a:rPr lang="it-IT" sz="28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when</a:t>
            </a:r>
            <a:r>
              <a:rPr lang="it-IT" sz="28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</a:t>
            </a:r>
            <a:r>
              <a:rPr lang="it-IT" sz="28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necessary</a:t>
            </a:r>
            <a:r>
              <a:rPr lang="it-IT" sz="2800" b="1" i="0" u="none" strike="noStrike" kern="1200" dirty="0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0000FF"/>
                </a:solidFill>
              </a:defRPr>
            </a:pPr>
            <a:r>
              <a:rPr lang="it-IT" sz="2800" b="1" i="0" u="none" strike="noStrike" kern="1200" dirty="0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</a:t>
            </a:r>
            <a:r>
              <a:rPr lang="it-IT" sz="28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a </a:t>
            </a:r>
            <a:r>
              <a:rPr lang="it-IT" sz="28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higher</a:t>
            </a:r>
            <a:r>
              <a:rPr lang="it-IT" sz="28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</a:t>
            </a:r>
            <a:r>
              <a:rPr lang="it-IT" sz="28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level</a:t>
            </a:r>
            <a:r>
              <a:rPr lang="it-IT" sz="28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of </a:t>
            </a:r>
            <a:r>
              <a:rPr lang="it-IT" sz="28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rigidity</a:t>
            </a:r>
            <a:endParaRPr lang="it-IT" sz="2800" b="1" i="0" u="none" strike="noStrike" kern="1200" dirty="0">
              <a:ln>
                <a:noFill/>
              </a:ln>
              <a:solidFill>
                <a:srgbClr val="0000FF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22599" y="108000"/>
            <a:ext cx="10692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913840" y="2390040"/>
            <a:ext cx="4034160" cy="365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2679" y="1954800"/>
            <a:ext cx="8175960" cy="257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22599" y="108000"/>
            <a:ext cx="10692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1152000" y="1671119"/>
            <a:ext cx="8082719" cy="1224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40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Pulsed RF Advanced Treatment 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40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Mangal" pitchFamily="2"/>
              </a:rPr>
              <a:t>Ty Tell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0000" y="3420000"/>
            <a:ext cx="9319680" cy="2923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22599" y="108000"/>
            <a:ext cx="10692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355440" y="2100240"/>
            <a:ext cx="3184560" cy="4379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igura a mano libera 4"/>
          <p:cNvSpPr/>
          <p:nvPr/>
        </p:nvSpPr>
        <p:spPr>
          <a:xfrm>
            <a:off x="756000" y="2159280"/>
            <a:ext cx="5040000" cy="1289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200" b="1" i="0" u="sng" strike="noStrike" kern="1200">
                <a:ln>
                  <a:noFill/>
                </a:ln>
                <a:solidFill>
                  <a:srgbClr val="0000FF"/>
                </a:solidFill>
                <a:uFillTx/>
                <a:latin typeface="Arial" pitchFamily="18"/>
                <a:ea typeface="Arial Unicode MS" pitchFamily="2"/>
                <a:cs typeface="Mangal" pitchFamily="2"/>
              </a:rPr>
              <a:t>The Problem: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2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Arial Unicode MS" pitchFamily="2"/>
              </a:rPr>
              <a:t>The Treatment of   “neuropathic” chronic pain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755639" y="3969000"/>
            <a:ext cx="4680000" cy="253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200" b="1" i="0" u="sng" strike="noStrike" kern="1200">
                <a:ln>
                  <a:noFill/>
                </a:ln>
                <a:solidFill>
                  <a:srgbClr val="0000FF"/>
                </a:solidFill>
                <a:uFillTx/>
                <a:latin typeface="Arial" pitchFamily="18"/>
                <a:ea typeface="Arial Unicode MS" pitchFamily="2"/>
                <a:cs typeface="Mangal" pitchFamily="2"/>
              </a:rPr>
              <a:t>Specifically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2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Multi-level spinal radiculopathies: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-"/>
              <a:tabLst/>
              <a:defRPr>
                <a:solidFill>
                  <a:srgbClr val="0000FF"/>
                </a:solidFill>
              </a:defRPr>
            </a:pPr>
            <a:r>
              <a:rPr lang="it-IT" sz="22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Cervical level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-"/>
              <a:tabLst/>
              <a:defRPr>
                <a:solidFill>
                  <a:srgbClr val="0000FF"/>
                </a:solidFill>
              </a:defRPr>
            </a:pPr>
            <a:r>
              <a:rPr lang="it-IT" sz="22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Thoracic level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-"/>
              <a:tabLst/>
              <a:defRPr>
                <a:solidFill>
                  <a:srgbClr val="0000FF"/>
                </a:solidFill>
              </a:defRPr>
            </a:pPr>
            <a:r>
              <a:rPr lang="it-IT" sz="22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Lumbar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22599" y="108000"/>
            <a:ext cx="10692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355440" y="2100240"/>
            <a:ext cx="3184560" cy="4379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igura a mano libera 4"/>
          <p:cNvSpPr/>
          <p:nvPr/>
        </p:nvSpPr>
        <p:spPr>
          <a:xfrm>
            <a:off x="287280" y="2204999"/>
            <a:ext cx="5832719" cy="3717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400" b="1" i="0" u="sng" strike="noStrike" kern="1200">
                <a:ln>
                  <a:noFill/>
                </a:ln>
                <a:solidFill>
                  <a:srgbClr val="0000FF"/>
                </a:solidFill>
                <a:uFillTx/>
                <a:latin typeface="Arial" pitchFamily="18"/>
                <a:ea typeface="Arial Unicode MS" pitchFamily="2"/>
                <a:cs typeface="Mangal" pitchFamily="2"/>
              </a:rPr>
              <a:t>Some </a:t>
            </a:r>
            <a:r>
              <a:rPr lang="en-US" sz="2400" b="1" i="0" u="sng" strike="noStrike" kern="1200">
                <a:ln>
                  <a:noFill/>
                </a:ln>
                <a:solidFill>
                  <a:srgbClr val="0000FF"/>
                </a:solidFill>
                <a:uFillTx/>
                <a:latin typeface="Arial" pitchFamily="18"/>
                <a:ea typeface="Arial Unicode MS" pitchFamily="2"/>
                <a:cs typeface="Mangal" pitchFamily="2"/>
              </a:rPr>
              <a:t>examples</a:t>
            </a:r>
            <a:r>
              <a:rPr lang="it-IT" sz="2400" b="1" i="0" u="sng" strike="noStrike" kern="1200">
                <a:ln>
                  <a:noFill/>
                </a:ln>
                <a:solidFill>
                  <a:srgbClr val="0000FF"/>
                </a:solidFill>
                <a:uFillTx/>
                <a:latin typeface="Arial" pitchFamily="18"/>
                <a:ea typeface="Arial Unicode MS" pitchFamily="2"/>
                <a:cs typeface="Mangal" pitchFamily="2"/>
              </a:rPr>
              <a:t>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•"/>
              <a:tabLst/>
              <a:defRPr>
                <a:solidFill>
                  <a:srgbClr val="0000FF"/>
                </a:solidFill>
              </a:defRPr>
            </a:pP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  </a:t>
            </a:r>
            <a:r>
              <a:rPr lang="en-US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Lumbar</a:t>
            </a: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sciatalgia;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•"/>
              <a:tabLst/>
              <a:defRPr>
                <a:solidFill>
                  <a:srgbClr val="0000FF"/>
                </a:solidFill>
              </a:defRPr>
            </a:pP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  Sciatica </a:t>
            </a:r>
            <a:r>
              <a:rPr lang="en-US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referable</a:t>
            </a: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</a:t>
            </a:r>
            <a:r>
              <a:rPr lang="en-US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to</a:t>
            </a: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L4-L5-S1 roots;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•"/>
              <a:tabLst/>
              <a:defRPr>
                <a:solidFill>
                  <a:srgbClr val="0000FF"/>
                </a:solidFill>
              </a:defRPr>
            </a:pP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  Cervical brachialgia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•"/>
              <a:tabLst/>
              <a:defRPr>
                <a:solidFill>
                  <a:srgbClr val="0000FF"/>
                </a:solidFill>
              </a:defRPr>
            </a:pP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  Postherpetic neuralgia;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•"/>
              <a:tabLst/>
              <a:defRPr>
                <a:solidFill>
                  <a:srgbClr val="0000FF"/>
                </a:solidFill>
              </a:defRPr>
            </a:pP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  Radicular lesions syndroms;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Clr>
                <a:srgbClr val="5F5F5F"/>
              </a:buClr>
              <a:buSzPct val="100000"/>
              <a:buFont typeface="Arial" pitchFamily="34"/>
              <a:buChar char="•"/>
              <a:tabLst/>
              <a:defRPr>
                <a:solidFill>
                  <a:srgbClr val="0000FF"/>
                </a:solidFill>
              </a:defRPr>
            </a:pP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   FBSS (</a:t>
            </a:r>
            <a:r>
              <a:rPr lang="it-IT" sz="20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Failed Back Surgery Syndrome</a:t>
            </a: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22599" y="108000"/>
            <a:ext cx="10692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 3"/>
          <p:cNvSpPr/>
          <p:nvPr/>
        </p:nvSpPr>
        <p:spPr>
          <a:xfrm>
            <a:off x="1404720" y="2024999"/>
            <a:ext cx="824328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36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The solution:  </a:t>
            </a:r>
            <a:r>
              <a:rPr lang="it-IT" sz="36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Mangal" pitchFamily="2"/>
              </a:rPr>
              <a:t>Ty Tell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576000" y="5638320"/>
            <a:ext cx="918000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Epidural and trans- ganglion  P.R.F. (Pulsed Radio-Frequency) steerable electrocatheter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0000" y="2836440"/>
            <a:ext cx="9105840" cy="256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22599" y="108000"/>
            <a:ext cx="10692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 3"/>
          <p:cNvSpPr/>
          <p:nvPr/>
        </p:nvSpPr>
        <p:spPr>
          <a:xfrm>
            <a:off x="288360" y="2928959"/>
            <a:ext cx="6911640" cy="4497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800" b="1" i="0" u="sng" strike="noStrike" kern="1200">
                <a:ln>
                  <a:noFill/>
                </a:ln>
                <a:solidFill>
                  <a:srgbClr val="0000FF"/>
                </a:solidFill>
                <a:uFillTx/>
                <a:latin typeface="Arial" pitchFamily="18"/>
                <a:ea typeface="Arial Unicode MS" pitchFamily="2"/>
                <a:cs typeface="Mangal" pitchFamily="2"/>
              </a:rPr>
              <a:t>Steerability: up to 60°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solidFill>
                  <a:srgbClr val="0000FF"/>
                </a:solidFill>
              </a:defRPr>
            </a:pPr>
            <a:r>
              <a:rPr lang="it-IT" sz="28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Distal active tip (electrode), 10 mm.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solidFill>
                  <a:srgbClr val="0000FF"/>
                </a:solidFill>
              </a:defRPr>
            </a:pPr>
            <a:r>
              <a:rPr lang="it-IT" sz="28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4F outer diameter, 300 mm length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solidFill>
                  <a:srgbClr val="0000FF"/>
                </a:solidFill>
              </a:defRPr>
            </a:pPr>
            <a:r>
              <a:rPr lang="it-IT" sz="28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Infusion from the very end tip of the catheter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solidFill>
                  <a:srgbClr val="0000FF"/>
                </a:solidFill>
              </a:defRPr>
            </a:pPr>
            <a:r>
              <a:rPr lang="it-IT" sz="28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Atraumatic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>
                <a:solidFill>
                  <a:srgbClr val="0000FF"/>
                </a:solidFill>
              </a:defRPr>
            </a:pPr>
            <a:r>
              <a:rPr lang="it-IT" sz="28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Locking system of the tip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endParaRPr lang="it-IT" sz="1800" b="0" i="0" u="none" strike="noStrike" kern="1200">
              <a:ln>
                <a:noFill/>
              </a:ln>
              <a:solidFill>
                <a:srgbClr val="0000FF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73080" y="807840"/>
            <a:ext cx="2266920" cy="225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 rot="5460000">
            <a:off x="4494560" y="7982697"/>
            <a:ext cx="3899520" cy="19396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7920000" y="1800000"/>
            <a:ext cx="1620000" cy="353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it-IT" sz="18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60 °</a:t>
            </a:r>
            <a:r>
              <a:rPr lang="it-IT" sz="18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 </a:t>
            </a:r>
            <a:r>
              <a:rPr lang="it-IT" sz="18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angle</a:t>
            </a:r>
          </a:p>
        </p:txBody>
      </p:sp>
      <p:sp>
        <p:nvSpPr>
          <p:cNvPr id="8" name="Connettore 1 7"/>
          <p:cNvSpPr/>
          <p:nvPr/>
        </p:nvSpPr>
        <p:spPr>
          <a:xfrm flipH="1" flipV="1">
            <a:off x="6840000" y="1800000"/>
            <a:ext cx="1080000" cy="180000"/>
          </a:xfrm>
          <a:prstGeom prst="line">
            <a:avLst/>
          </a:prstGeom>
          <a:noFill/>
          <a:ln w="12600">
            <a:solidFill>
              <a:srgbClr val="FF3333"/>
            </a:solidFill>
            <a:prstDash val="solid"/>
            <a:headEnd type="arrow"/>
          </a:ln>
        </p:spPr>
        <p:txBody>
          <a:bodyPr vert="horz" wrap="none" lIns="96120" tIns="51120" rIns="96120" bIns="51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9" name="Connettore 1 8"/>
          <p:cNvSpPr/>
          <p:nvPr/>
        </p:nvSpPr>
        <p:spPr>
          <a:xfrm flipH="1">
            <a:off x="6660000" y="1440000"/>
            <a:ext cx="180000" cy="540000"/>
          </a:xfrm>
          <a:prstGeom prst="line">
            <a:avLst/>
          </a:prstGeom>
          <a:noFill/>
          <a:ln w="12600">
            <a:solidFill>
              <a:srgbClr val="FF3333"/>
            </a:solidFill>
            <a:prstDash val="solid"/>
          </a:ln>
        </p:spPr>
        <p:txBody>
          <a:bodyPr vert="horz" wrap="none" lIns="96120" tIns="51120" rIns="96120" bIns="511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22599" y="108000"/>
            <a:ext cx="10692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 3"/>
          <p:cNvSpPr/>
          <p:nvPr/>
        </p:nvSpPr>
        <p:spPr>
          <a:xfrm>
            <a:off x="1476360" y="1772639"/>
            <a:ext cx="669600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600" b="1" i="0" u="none" strike="noStrike" kern="1200">
                <a:ln>
                  <a:noFill/>
                </a:ln>
                <a:solidFill>
                  <a:srgbClr val="5F5F5F"/>
                </a:solidFill>
                <a:latin typeface="Arial" pitchFamily="18"/>
                <a:ea typeface="Arial Unicode MS" pitchFamily="2"/>
                <a:cs typeface="Mangal" pitchFamily="2"/>
              </a:rPr>
              <a:t>Micro- Technology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t="7351"/>
          <a:stretch>
            <a:fillRect/>
          </a:stretch>
        </p:blipFill>
        <p:spPr>
          <a:xfrm>
            <a:off x="900000" y="2520000"/>
            <a:ext cx="8460000" cy="47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22599" y="108000"/>
            <a:ext cx="10692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"/>
          <p:cNvSpPr/>
          <p:nvPr/>
        </p:nvSpPr>
        <p:spPr>
          <a:xfrm>
            <a:off x="180000" y="1599480"/>
            <a:ext cx="9720000" cy="5073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342720" marR="0" lvl="0" indent="-34272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</a:pPr>
            <a:r>
              <a:rPr lang="it-IT" sz="36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Arial Unicode MS" pitchFamily="2"/>
                <a:cs typeface="Mangal" pitchFamily="2"/>
              </a:rPr>
              <a:t>Key Features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333399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pPr>
            <a:r>
              <a:rPr lang="it-IT" sz="22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Because of the steerable tip ( up to 60° angle)  the target is easily reached when compared to non-steerable devices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pPr>
            <a:r>
              <a:rPr lang="it-IT" sz="22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No need to bend the tip by hand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pPr>
            <a:r>
              <a:rPr lang="it-IT" sz="22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Easier procedure in presence of acute angles (i.e.  L5-S1)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pPr>
            <a:r>
              <a:rPr lang="it-IT" sz="22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Efficient and easy to use  in case of  multilevel / bilateral treatment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pPr>
            <a:r>
              <a:rPr lang="it-IT" sz="22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High efficiency of the current flow  across the DRG or scar tissue due to the current flow optimization ( dedicated grounding cannula)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pPr>
            <a:r>
              <a:rPr lang="it-IT" sz="22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Quicker  procedure, less  Rx exposure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pPr>
            <a:r>
              <a:rPr lang="it-IT" sz="22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Less traumathic than adesiolysis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0" y="108000"/>
            <a:ext cx="456768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22599" y="108000"/>
            <a:ext cx="10692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80000" y="1980000"/>
            <a:ext cx="306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igura a mano libera 4"/>
          <p:cNvSpPr/>
          <p:nvPr/>
        </p:nvSpPr>
        <p:spPr>
          <a:xfrm>
            <a:off x="358200" y="1845359"/>
            <a:ext cx="712944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Patient positioning: prone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endParaRPr lang="it-IT" sz="1800" b="1" i="0" u="none" strike="noStrike" kern="1200">
              <a:ln>
                <a:noFill/>
              </a:ln>
              <a:solidFill>
                <a:srgbClr val="0000FF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Surgical approach: </a:t>
            </a:r>
            <a:b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</a:b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- Hiatus Sacralis</a:t>
            </a:r>
            <a:b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</a:b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- Interspinosus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endParaRPr lang="it-IT" sz="1800" b="1" i="0" u="none" strike="noStrike" kern="1200">
              <a:ln>
                <a:noFill/>
              </a:ln>
              <a:solidFill>
                <a:srgbClr val="0000FF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Procedure length: about 30 min.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endParaRPr lang="it-IT" sz="1800" b="1" i="0" u="none" strike="noStrike" kern="1200">
              <a:ln>
                <a:noFill/>
              </a:ln>
              <a:solidFill>
                <a:srgbClr val="0000FF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Success rate measurable within </a:t>
            </a:r>
            <a:b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</a:b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30 days after the treatment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endParaRPr lang="it-IT" sz="1800" b="1" i="0" u="none" strike="noStrike" kern="1200">
              <a:ln>
                <a:noFill/>
              </a:ln>
              <a:solidFill>
                <a:srgbClr val="0000FF"/>
              </a:solidFill>
              <a:latin typeface="Arial" pitchFamily="18"/>
              <a:ea typeface="Arial Unicode MS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The treatment can be repeated after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FF"/>
                </a:solidFill>
              </a:defRPr>
            </a:pPr>
            <a:r>
              <a:rPr lang="it-IT" sz="2400" b="1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Arial Unicode MS" pitchFamily="2"/>
                <a:cs typeface="Mangal" pitchFamily="2"/>
              </a:rPr>
              <a:t>6-8 months in case of relapse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360</Words>
  <Application>Microsoft Office PowerPoint</Application>
  <PresentationFormat>Presentazione su schermo (4:3)</PresentationFormat>
  <Paragraphs>72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Predefinito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biomedical networking</cp:lastModifiedBy>
  <cp:revision>34</cp:revision>
  <dcterms:created xsi:type="dcterms:W3CDTF">2013-05-23T19:24:24Z</dcterms:created>
  <dcterms:modified xsi:type="dcterms:W3CDTF">2017-01-04T13:45:15Z</dcterms:modified>
</cp:coreProperties>
</file>